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9903600" cx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19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7" roundtripDataSignature="AMtx7mgkCdnaoWBXAhQv0RrgJgrTgEqt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19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42074" y="685800"/>
            <a:ext cx="237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242074" y="685800"/>
            <a:ext cx="237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ctrTitle"/>
          </p:nvPr>
        </p:nvSpPr>
        <p:spPr>
          <a:xfrm>
            <a:off x="233781" y="1433649"/>
            <a:ext cx="6390300" cy="3952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4"/>
          <p:cNvSpPr txBox="1"/>
          <p:nvPr>
            <p:ph idx="1" type="subTitle"/>
          </p:nvPr>
        </p:nvSpPr>
        <p:spPr>
          <a:xfrm>
            <a:off x="233775" y="5456992"/>
            <a:ext cx="6390300" cy="1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233775" y="856878"/>
            <a:ext cx="6390300" cy="1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" type="body"/>
          </p:nvPr>
        </p:nvSpPr>
        <p:spPr>
          <a:xfrm>
            <a:off x="233775" y="2219044"/>
            <a:ext cx="6390300" cy="6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233775" y="4141374"/>
            <a:ext cx="6390300" cy="16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6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233775" y="856878"/>
            <a:ext cx="6390300" cy="1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233775" y="2219044"/>
            <a:ext cx="3000000" cy="6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7"/>
          <p:cNvSpPr txBox="1"/>
          <p:nvPr>
            <p:ph idx="2" type="body"/>
          </p:nvPr>
        </p:nvSpPr>
        <p:spPr>
          <a:xfrm>
            <a:off x="3624300" y="2219044"/>
            <a:ext cx="3000000" cy="6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233775" y="856878"/>
            <a:ext cx="6390300" cy="1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233775" y="1069785"/>
            <a:ext cx="2106000" cy="145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233775" y="2675618"/>
            <a:ext cx="2106000" cy="61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9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367688" y="866746"/>
            <a:ext cx="4775700" cy="78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3429000" y="48"/>
            <a:ext cx="3429000" cy="9903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199125" y="2374428"/>
            <a:ext cx="3033900" cy="2854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199125" y="5397207"/>
            <a:ext cx="3033900" cy="23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3704625" y="1394418"/>
            <a:ext cx="2877600" cy="7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233775" y="8145800"/>
            <a:ext cx="4499100" cy="11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233775" y="2129799"/>
            <a:ext cx="6390300" cy="3780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233775" y="6069481"/>
            <a:ext cx="6390300" cy="25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233775" y="856878"/>
            <a:ext cx="6390300" cy="1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233775" y="2219044"/>
            <a:ext cx="6390300" cy="6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hyperlink" Target="https://www.protestantsekerk.nl/download26170/Het%20hele%20verhaal%20-%20cijfers.pdf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/>
        </p:nvSpPr>
        <p:spPr>
          <a:xfrm>
            <a:off x="664050" y="2479375"/>
            <a:ext cx="5670000" cy="63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nl" sz="3600"/>
              <a:t>Het hele verhaal</a:t>
            </a:r>
            <a:endParaRPr i="0" sz="3600" u="none" cap="none" strike="noStrike">
              <a:solidFill>
                <a:srgbClr val="00000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1" lang="nl" sz="1100">
                <a:solidFill>
                  <a:srgbClr val="F39430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Genesis 1-2:4</a:t>
            </a:r>
            <a:br>
              <a:rPr i="1" lang="nl" sz="1100">
                <a:solidFill>
                  <a:srgbClr val="F39430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</a:br>
            <a:r>
              <a:rPr i="1" lang="nl" sz="1100">
                <a:solidFill>
                  <a:srgbClr val="F39430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Lees het hele verhaal uit de Bijbel in Gewone Taal of een kinderbijbel</a:t>
            </a:r>
            <a:endParaRPr i="1" sz="1100" u="none" cap="none" strike="noStrike">
              <a:solidFill>
                <a:srgbClr val="F3943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i="1" sz="11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nl" sz="1200" u="none" cap="none" strike="noStrike">
                <a:solidFill>
                  <a:srgbClr val="000000"/>
                </a:solidFill>
              </a:rPr>
              <a:t>Opdracht</a:t>
            </a:r>
            <a:br>
              <a:rPr b="1" i="0" lang="nl" sz="1200" u="none" cap="none" strike="noStrike">
                <a:solidFill>
                  <a:srgbClr val="000000"/>
                </a:solidFill>
              </a:rPr>
            </a:br>
            <a:r>
              <a:rPr i="0" lang="nl" sz="1200" u="none" cap="none" strike="noStrike">
                <a:solidFill>
                  <a:srgbClr val="000000"/>
                </a:solidFill>
              </a:rPr>
              <a:t>Nodig:</a:t>
            </a:r>
            <a:endParaRPr i="0" sz="1200" u="none" cap="none" strike="noStrike">
              <a:solidFill>
                <a:srgbClr val="000000"/>
              </a:solidFill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1623"/>
              </a:buClr>
              <a:buSzPts val="1200"/>
              <a:buFont typeface="Arial"/>
              <a:buChar char="●"/>
            </a:pPr>
            <a:r>
              <a:rPr lang="nl" sz="1200">
                <a:solidFill>
                  <a:srgbClr val="271623"/>
                </a:solidFill>
                <a:highlight>
                  <a:srgbClr val="FFFFFF"/>
                </a:highlight>
              </a:rPr>
              <a:t>Bijbels (bijvoorbeeld de Bijbel in Gewone Taal en kinderbijbels waarin de zeven scheppingsdagen beschreven staan) of Genesis 1-2:4 op papier</a:t>
            </a:r>
            <a:endParaRPr sz="1200">
              <a:solidFill>
                <a:srgbClr val="271623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1623"/>
              </a:buClr>
              <a:buSzPts val="1200"/>
              <a:buFont typeface="Arial"/>
              <a:buChar char="●"/>
            </a:pPr>
            <a:r>
              <a:rPr lang="nl" sz="1200">
                <a:solidFill>
                  <a:srgbClr val="271623"/>
                </a:solidFill>
                <a:highlight>
                  <a:srgbClr val="FFFFFF"/>
                </a:highlight>
              </a:rPr>
              <a:t>G</a:t>
            </a:r>
            <a:r>
              <a:rPr lang="nl" sz="1200">
                <a:solidFill>
                  <a:srgbClr val="8D3175"/>
                </a:solidFill>
                <a:highlight>
                  <a:srgbClr val="FFFFFF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rote cijfers op papier</a:t>
            </a:r>
            <a:endParaRPr sz="1200">
              <a:solidFill>
                <a:srgbClr val="8D3175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1623"/>
              </a:buClr>
              <a:buSzPts val="1200"/>
              <a:buFont typeface="Arial"/>
              <a:buChar char="●"/>
            </a:pPr>
            <a:r>
              <a:rPr lang="nl" sz="1200">
                <a:solidFill>
                  <a:srgbClr val="271623"/>
                </a:solidFill>
                <a:highlight>
                  <a:srgbClr val="FFFFFF"/>
                </a:highlight>
              </a:rPr>
              <a:t>Scharen</a:t>
            </a:r>
            <a:endParaRPr sz="1200">
              <a:solidFill>
                <a:srgbClr val="271623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1623"/>
              </a:buClr>
              <a:buSzPts val="1200"/>
              <a:buFont typeface="Arial"/>
              <a:buChar char="●"/>
            </a:pPr>
            <a:r>
              <a:rPr lang="nl" sz="1200">
                <a:solidFill>
                  <a:srgbClr val="271623"/>
                </a:solidFill>
                <a:highlight>
                  <a:srgbClr val="FFFFFF"/>
                </a:highlight>
              </a:rPr>
              <a:t>Potloden, stiften en/of verf</a:t>
            </a:r>
            <a:endParaRPr sz="1200">
              <a:solidFill>
                <a:srgbClr val="271623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1623"/>
              </a:buClr>
              <a:buSzPts val="1200"/>
              <a:buFont typeface="Arial"/>
              <a:buChar char="●"/>
            </a:pPr>
            <a:r>
              <a:rPr lang="nl" sz="1200">
                <a:solidFill>
                  <a:srgbClr val="271623"/>
                </a:solidFill>
                <a:highlight>
                  <a:srgbClr val="FFFFFF"/>
                </a:highlight>
              </a:rPr>
              <a:t>Knutselmateriaal zoals watjes, veertje, glitters, stickers, stokjes, tijdschriften etc.</a:t>
            </a:r>
            <a:endParaRPr sz="1200">
              <a:solidFill>
                <a:srgbClr val="271623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1623"/>
              </a:buClr>
              <a:buSzPts val="1200"/>
              <a:buFont typeface="Arial"/>
              <a:buChar char="●"/>
            </a:pPr>
            <a:r>
              <a:rPr lang="nl" sz="1200">
                <a:solidFill>
                  <a:srgbClr val="271623"/>
                </a:solidFill>
                <a:highlight>
                  <a:srgbClr val="FFFFFF"/>
                </a:highlight>
              </a:rPr>
              <a:t>Lijm</a:t>
            </a:r>
            <a:endParaRPr sz="1200">
              <a:solidFill>
                <a:srgbClr val="27162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None/>
            </a:pPr>
            <a:r>
              <a:rPr lang="nl" sz="1200"/>
              <a:t>1. Lees </a:t>
            </a:r>
            <a:r>
              <a:rPr lang="nl" sz="1200"/>
              <a:t>Genesis 1 en 2:1-4 en bestudeer wat God op welke dag maakte. </a:t>
            </a:r>
            <a:br>
              <a:rPr lang="nl" sz="1200"/>
            </a:br>
            <a:r>
              <a:rPr lang="nl" sz="1200"/>
              <a:t>2. Knip de cijfers uit uit.</a:t>
            </a:r>
            <a:br>
              <a:rPr lang="nl" sz="1200"/>
            </a:br>
            <a:r>
              <a:rPr lang="nl" sz="1200"/>
              <a:t>3. Kleur de cijfers in en maak er per scheppingsdag bijpassende tekeningen/collages bij.</a:t>
            </a:r>
            <a:br>
              <a:rPr lang="nl" sz="1200"/>
            </a:br>
            <a:r>
              <a:rPr lang="nl" sz="1200"/>
              <a:t>4. Bedenk samen hoe je iedere scheppingsdag het beste kunt afbeelden. </a:t>
            </a:r>
            <a:endParaRPr i="0" sz="12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nl" sz="1200" u="none" cap="none" strike="noStrike">
                <a:solidFill>
                  <a:srgbClr val="000000"/>
                </a:solidFill>
              </a:rPr>
              <a:t>Om door te praten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nl" sz="1200"/>
              <a:t>Wat spreekt jou het meeste aan in het scheppingsverhaal?</a:t>
            </a:r>
            <a:endParaRPr sz="12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nl" sz="1200"/>
              <a:t>Wat vind je ervan dat de laatste scheppingsdag een rustdag is?</a:t>
            </a:r>
            <a:endParaRPr sz="12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nl" sz="1200"/>
              <a:t>Hoe beleef jij de zondag als rustdag?  </a:t>
            </a:r>
            <a:br>
              <a:rPr b="1" lang="nl" sz="1200"/>
            </a:br>
            <a:br>
              <a:rPr b="1" lang="nl" sz="1200">
                <a:latin typeface="Calibri"/>
                <a:ea typeface="Calibri"/>
                <a:cs typeface="Calibri"/>
                <a:sym typeface="Calibri"/>
              </a:rPr>
            </a:br>
            <a:endParaRPr b="1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Google Shape;55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0100" y="8506425"/>
            <a:ext cx="2038699" cy="114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CE5CD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